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04" r:id="rId4"/>
    <p:sldId id="259" r:id="rId5"/>
    <p:sldId id="260" r:id="rId6"/>
    <p:sldId id="261" r:id="rId7"/>
    <p:sldId id="262" r:id="rId8"/>
    <p:sldId id="755" r:id="rId9"/>
    <p:sldId id="805" r:id="rId10"/>
    <p:sldId id="803" r:id="rId11"/>
    <p:sldId id="820" r:id="rId12"/>
    <p:sldId id="788" r:id="rId13"/>
    <p:sldId id="821" r:id="rId14"/>
    <p:sldId id="822" r:id="rId15"/>
    <p:sldId id="784" r:id="rId16"/>
    <p:sldId id="824" r:id="rId17"/>
    <p:sldId id="825" r:id="rId18"/>
    <p:sldId id="783" r:id="rId19"/>
    <p:sldId id="826" r:id="rId20"/>
    <p:sldId id="827" r:id="rId21"/>
    <p:sldId id="828" r:id="rId22"/>
    <p:sldId id="829" r:id="rId23"/>
    <p:sldId id="585" r:id="rId24"/>
    <p:sldId id="407" r:id="rId25"/>
    <p:sldId id="417" r:id="rId26"/>
    <p:sldId id="281" r:id="rId27"/>
    <p:sldId id="275" r:id="rId28"/>
    <p:sldId id="276" r:id="rId29"/>
    <p:sldId id="277" r:id="rId30"/>
    <p:sldId id="278" r:id="rId31"/>
    <p:sldId id="283" r:id="rId32"/>
    <p:sldId id="284" r:id="rId33"/>
    <p:sldId id="309" r:id="rId34"/>
    <p:sldId id="310" r:id="rId35"/>
    <p:sldId id="288" r:id="rId36"/>
    <p:sldId id="289" r:id="rId37"/>
    <p:sldId id="581" r:id="rId38"/>
    <p:sldId id="312" r:id="rId39"/>
    <p:sldId id="313"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13/07/2022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15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Zulhijjah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15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Julai</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0" y="0"/>
            <a:ext cx="9143999" cy="5943600"/>
          </a:xfrm>
          <a:prstGeom prst="rect">
            <a:avLst/>
          </a:prstGeom>
          <a:blipFill dpi="0" rotWithShape="1">
            <a:blip r:embed="rId3">
              <a:alphaModFix amt="2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gama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erengganu</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28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3629561"/>
            <a:ext cx="8382000" cy="1569660"/>
          </a:xfrm>
          <a:prstGeom prst="rect">
            <a:avLst/>
          </a:prstGeom>
        </p:spPr>
        <p:txBody>
          <a:bodyPr wrap="square">
            <a:spAutoFit/>
          </a:bodyPr>
          <a:lstStyle/>
          <a:p>
            <a:pPr algn="ctr"/>
            <a:r>
              <a:rPr lang="it-IT" sz="4800" b="1" spc="300" dirty="0">
                <a:ln w="28575" cmpd="sng">
                  <a:solidFill>
                    <a:schemeClr val="accent1">
                      <a:tint val="10000"/>
                    </a:schemeClr>
                  </a:solidFill>
                  <a:prstDash val="solid"/>
                  <a:miter lim="800000"/>
                </a:ln>
                <a:solidFill>
                  <a:srgbClr val="002060"/>
                </a:solidFill>
                <a:effectLst>
                  <a:glow rad="139700">
                    <a:schemeClr val="accent5">
                      <a:satMod val="175000"/>
                      <a:alpha val="40000"/>
                    </a:schemeClr>
                  </a:glow>
                </a:effectLst>
                <a:latin typeface="Arial Black" pitchFamily="34" charset="0"/>
              </a:rPr>
              <a:t>ILMU DAN AMAL BERPISAH TIADA</a:t>
            </a:r>
            <a:endParaRPr lang="en-US" sz="4800" b="1" spc="300" dirty="0">
              <a:ln w="28575" cmpd="sng">
                <a:solidFill>
                  <a:schemeClr val="accent1">
                    <a:tint val="10000"/>
                  </a:schemeClr>
                </a:solidFill>
                <a:prstDash val="solid"/>
                <a:miter lim="800000"/>
              </a:ln>
              <a:solidFill>
                <a:srgbClr val="002060"/>
              </a:solidFill>
              <a:effectLst>
                <a:glow rad="139700">
                  <a:schemeClr val="accent5">
                    <a:satMod val="175000"/>
                    <a:alpha val="40000"/>
                  </a:schemeClr>
                </a:glow>
              </a:effectLst>
              <a:latin typeface="Arial Black" pitchFamily="34" charset="0"/>
            </a:endParaRPr>
          </a:p>
        </p:txBody>
      </p:sp>
    </p:spTree>
    <p:extLst>
      <p:ext uri="{BB962C8B-B14F-4D97-AF65-F5344CB8AC3E}">
        <p14:creationId xmlns:p14="http://schemas.microsoft.com/office/powerpoint/2010/main" val="4595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228600"/>
            <a:ext cx="7162800" cy="7620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Rectangle 6"/>
          <p:cNvSpPr/>
          <p:nvPr/>
        </p:nvSpPr>
        <p:spPr>
          <a:xfrm>
            <a:off x="457199" y="3881497"/>
            <a:ext cx="8305801" cy="2062103"/>
          </a:xfrm>
          <a:prstGeom prst="rect">
            <a:avLst/>
          </a:prstGeom>
        </p:spPr>
        <p:txBody>
          <a:bodyPr wrap="square">
            <a:spAutoFit/>
          </a:bodyPr>
          <a:lstStyle/>
          <a:p>
            <a:pPr algn="just"/>
            <a:r>
              <a:rPr lang="en-US" sz="3200" b="1" spc="300" dirty="0">
                <a:ln w="11430" cmpd="sng">
                  <a:solidFill>
                    <a:schemeClr val="accent1">
                      <a:tint val="10000"/>
                    </a:schemeClr>
                  </a:solidFill>
                  <a:prstDash val="solid"/>
                  <a:miter lim="800000"/>
                </a:ln>
                <a:effectLst>
                  <a:glow rad="45500">
                    <a:schemeClr val="accent1">
                      <a:satMod val="220000"/>
                      <a:alpha val="35000"/>
                    </a:schemeClr>
                  </a:glow>
                </a:effectLst>
              </a:rPr>
              <a:t>Yang </a:t>
            </a:r>
            <a:r>
              <a:rPr lang="en-US" sz="3200" b="1" spc="300" dirty="0" err="1" smtClean="0">
                <a:ln w="11430" cmpd="sng">
                  <a:solidFill>
                    <a:schemeClr val="accent1">
                      <a:tint val="10000"/>
                    </a:schemeClr>
                  </a:solidFill>
                  <a:prstDash val="solid"/>
                  <a:miter lim="800000"/>
                </a:ln>
                <a:effectLst>
                  <a:glow rad="45500">
                    <a:schemeClr val="accent1">
                      <a:satMod val="220000"/>
                      <a:alpha val="35000"/>
                    </a:schemeClr>
                  </a:glow>
                </a:effectLst>
              </a:rPr>
              <a:t>bermaksud</a:t>
            </a:r>
            <a:r>
              <a:rPr lang="en-US" sz="3200" b="1" spc="300" dirty="0" smtClean="0">
                <a:ln w="11430" cmpd="sng">
                  <a:solidFill>
                    <a:schemeClr val="accent1">
                      <a:tint val="10000"/>
                    </a:schemeClr>
                  </a:solidFill>
                  <a:prstDash val="solid"/>
                  <a:miter lim="800000"/>
                </a:ln>
                <a:effectLst>
                  <a:glow rad="45500">
                    <a:schemeClr val="accent1">
                      <a:satMod val="220000"/>
                      <a:alpha val="35000"/>
                    </a:schemeClr>
                  </a:glow>
                </a:effectLst>
              </a:rPr>
              <a:t> </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Sesiapa</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melakukan</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sesuatu</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amal</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bukan</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urusan</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agama kami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maka</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adalah</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tertolak</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tidak</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diterima</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oleh</a:t>
            </a: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a:t>
            </a:r>
          </a:p>
        </p:txBody>
      </p:sp>
      <p:sp>
        <p:nvSpPr>
          <p:cNvPr id="8" name="Rectangle 7"/>
          <p:cNvSpPr/>
          <p:nvPr/>
        </p:nvSpPr>
        <p:spPr>
          <a:xfrm>
            <a:off x="6042550" y="6260068"/>
            <a:ext cx="2644250"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Muslim)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a:off x="812469" y="1349276"/>
            <a:ext cx="7423827" cy="2308324"/>
          </a:xfrm>
          <a:prstGeom prst="rect">
            <a:avLst/>
          </a:prstGeom>
        </p:spPr>
        <p:txBody>
          <a:bodyPr wrap="none">
            <a:spAutoFit/>
          </a:bodyPr>
          <a:lstStyle/>
          <a:p>
            <a:pPr algn="ctr" rtl="1"/>
            <a:r>
              <a:rPr lang="ar-SA" sz="7200" b="1" dirty="0" smtClean="0"/>
              <a:t>مَنْ عَمِلَ عَمَلًا لَيْسَ عَلَيْهِ</a:t>
            </a:r>
            <a:endParaRPr lang="en-US" sz="7200" b="1" dirty="0" smtClean="0"/>
          </a:p>
          <a:p>
            <a:pPr algn="ctr" rtl="1"/>
            <a:r>
              <a:rPr lang="ar-SA" sz="7200" b="1" dirty="0" smtClean="0"/>
              <a:t> أَمْرُنَا فَهُوَ رَدٌّ</a:t>
            </a:r>
            <a:endParaRPr lang="en-US" sz="7200" dirty="0"/>
          </a:p>
        </p:txBody>
      </p:sp>
    </p:spTree>
    <p:extLst>
      <p:ext uri="{BB962C8B-B14F-4D97-AF65-F5344CB8AC3E}">
        <p14:creationId xmlns:p14="http://schemas.microsoft.com/office/powerpoint/2010/main" val="2448430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Down Arrow 5"/>
          <p:cNvSpPr/>
          <p:nvPr/>
        </p:nvSpPr>
        <p:spPr>
          <a:xfrm>
            <a:off x="4229100" y="2895600"/>
            <a:ext cx="914400" cy="99059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Cloud 4"/>
          <p:cNvSpPr/>
          <p:nvPr/>
        </p:nvSpPr>
        <p:spPr>
          <a:xfrm>
            <a:off x="1295400" y="457200"/>
            <a:ext cx="6781800" cy="24384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Bagi</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memastikan</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sesuatu</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amal</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yang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dilakukan</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itu</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betul</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dan</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sempurna</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ounded Rectangle 8"/>
          <p:cNvSpPr/>
          <p:nvPr/>
        </p:nvSpPr>
        <p:spPr>
          <a:xfrm>
            <a:off x="381000" y="4085113"/>
            <a:ext cx="8458200" cy="1934688"/>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Maka </a:t>
            </a:r>
            <a:r>
              <a:rPr lang="fi-FI"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Islam mewajibkan setiap orang muslim mempelajari ilmu pengetahuan yang berkaitan </a:t>
            </a:r>
            <a:r>
              <a:rPr lang="fi-FI"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dengannya</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63671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228600"/>
            <a:ext cx="7162800" cy="7620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Rectangle 6"/>
          <p:cNvSpPr/>
          <p:nvPr/>
        </p:nvSpPr>
        <p:spPr>
          <a:xfrm>
            <a:off x="457199" y="3881497"/>
            <a:ext cx="8305801" cy="1754326"/>
          </a:xfrm>
          <a:prstGeom prst="rect">
            <a:avLst/>
          </a:prstGeom>
        </p:spPr>
        <p:txBody>
          <a:bodyPr wrap="square">
            <a:spAutoFit/>
          </a:bodyPr>
          <a:lstStyle/>
          <a:p>
            <a:pPr algn="just"/>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Yang </a:t>
            </a:r>
            <a:r>
              <a:rPr lang="en-US" sz="3600" b="1" spc="300" dirty="0" err="1" smtClean="0">
                <a:ln w="11430" cmpd="sng">
                  <a:solidFill>
                    <a:schemeClr val="accent1">
                      <a:tint val="10000"/>
                    </a:schemeClr>
                  </a:solidFill>
                  <a:prstDash val="solid"/>
                  <a:miter lim="800000"/>
                </a:ln>
                <a:effectLst>
                  <a:glow rad="45500">
                    <a:schemeClr val="accent1">
                      <a:satMod val="220000"/>
                      <a:alpha val="35000"/>
                    </a:schemeClr>
                  </a:glow>
                </a:effectLst>
              </a:rPr>
              <a:t>bermaksud</a:t>
            </a:r>
            <a:r>
              <a:rPr lang="en-US" sz="3600" b="1" spc="300" dirty="0" smtClean="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t-BR"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Mencari ilmu adalah fardu ain ke atas tiap-tiap orang Islam (lelaki dan perempuan) </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Rectangle 7"/>
          <p:cNvSpPr/>
          <p:nvPr/>
        </p:nvSpPr>
        <p:spPr>
          <a:xfrm>
            <a:off x="6042550" y="6260068"/>
            <a:ext cx="2644250"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Muslim)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a:off x="1734196" y="1349276"/>
            <a:ext cx="5580374" cy="2308324"/>
          </a:xfrm>
          <a:prstGeom prst="rect">
            <a:avLst/>
          </a:prstGeom>
        </p:spPr>
        <p:txBody>
          <a:bodyPr wrap="none">
            <a:spAutoFit/>
          </a:bodyPr>
          <a:lstStyle/>
          <a:p>
            <a:pPr algn="ctr" rtl="1"/>
            <a:r>
              <a:rPr lang="ar-SA" sz="7200" b="1" dirty="0"/>
              <a:t>طَلَبُ الْعِلْمِ فَرِيْضَةٌ </a:t>
            </a:r>
            <a:endParaRPr lang="en-US" sz="7200" b="1" dirty="0" smtClean="0"/>
          </a:p>
          <a:p>
            <a:pPr algn="ctr" rtl="1"/>
            <a:r>
              <a:rPr lang="ar-SA" sz="7200" b="1" dirty="0" smtClean="0"/>
              <a:t>عَلَى </a:t>
            </a:r>
            <a:r>
              <a:rPr lang="ar-SA" sz="7200" b="1" dirty="0"/>
              <a:t>كُلِّ مُسْلِمْ</a:t>
            </a:r>
            <a:endParaRPr lang="en-US" sz="7200" dirty="0"/>
          </a:p>
        </p:txBody>
      </p:sp>
    </p:spTree>
    <p:extLst>
      <p:ext uri="{BB962C8B-B14F-4D97-AF65-F5344CB8AC3E}">
        <p14:creationId xmlns:p14="http://schemas.microsoft.com/office/powerpoint/2010/main" val="360064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rved Right Arrow 1"/>
          <p:cNvSpPr/>
          <p:nvPr/>
        </p:nvSpPr>
        <p:spPr>
          <a:xfrm>
            <a:off x="304800" y="585577"/>
            <a:ext cx="917447" cy="1121884"/>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619125" y="152400"/>
            <a:ext cx="4495800"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ln w="1905"/>
                <a:solidFill>
                  <a:srgbClr val="FF0000"/>
                </a:solidFill>
                <a:effectLst>
                  <a:innerShdw blurRad="69850" dist="43180" dir="5400000">
                    <a:srgbClr val="000000">
                      <a:alpha val="65000"/>
                    </a:srgbClr>
                  </a:innerShdw>
                </a:effectLst>
              </a:rPr>
              <a:t>ILMU </a:t>
            </a:r>
            <a:r>
              <a:rPr lang="en-US" sz="2800" b="1" dirty="0" err="1" smtClean="0">
                <a:ln w="1905"/>
                <a:solidFill>
                  <a:srgbClr val="FF0000"/>
                </a:solidFill>
                <a:effectLst>
                  <a:innerShdw blurRad="69850" dist="43180" dir="5400000">
                    <a:srgbClr val="000000">
                      <a:alpha val="65000"/>
                    </a:srgbClr>
                  </a:innerShdw>
                </a:effectLst>
              </a:rPr>
              <a:t>dan</a:t>
            </a:r>
            <a:r>
              <a:rPr lang="en-US" sz="2800" b="1" dirty="0" smtClean="0">
                <a:ln w="1905"/>
                <a:solidFill>
                  <a:srgbClr val="FF0000"/>
                </a:solidFill>
                <a:effectLst>
                  <a:innerShdw blurRad="69850" dist="43180" dir="5400000">
                    <a:srgbClr val="000000">
                      <a:alpha val="65000"/>
                    </a:srgbClr>
                  </a:innerShdw>
                </a:effectLst>
              </a:rPr>
              <a:t> AMAL</a:t>
            </a:r>
            <a:endParaRPr lang="en-US" sz="2800" b="1" dirty="0">
              <a:ln w="1905"/>
              <a:solidFill>
                <a:srgbClr val="C00000"/>
              </a:solidFill>
              <a:effectLst>
                <a:innerShdw blurRad="69850" dist="43180" dir="5400000">
                  <a:srgbClr val="000000">
                    <a:alpha val="65000"/>
                  </a:srgbClr>
                </a:innerShdw>
              </a:effectLst>
            </a:endParaRPr>
          </a:p>
        </p:txBody>
      </p:sp>
      <p:sp>
        <p:nvSpPr>
          <p:cNvPr id="6" name="Curved Left Arrow 5"/>
          <p:cNvSpPr/>
          <p:nvPr/>
        </p:nvSpPr>
        <p:spPr>
          <a:xfrm>
            <a:off x="7927274" y="1776126"/>
            <a:ext cx="914400" cy="15004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Up Arrow 16"/>
          <p:cNvSpPr/>
          <p:nvPr/>
        </p:nvSpPr>
        <p:spPr>
          <a:xfrm rot="10800000">
            <a:off x="1333500" y="3360714"/>
            <a:ext cx="952500" cy="982686"/>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ounded Rectangle 3"/>
          <p:cNvSpPr/>
          <p:nvPr/>
        </p:nvSpPr>
        <p:spPr>
          <a:xfrm>
            <a:off x="1219200" y="1219200"/>
            <a:ext cx="6743700" cy="1205123"/>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3200" b="1" dirty="0" smtClean="0">
                <a:ln w="1905"/>
                <a:solidFill>
                  <a:schemeClr val="accent5">
                    <a:lumMod val="50000"/>
                  </a:schemeClr>
                </a:solidFill>
                <a:effectLst>
                  <a:innerShdw blurRad="69850" dist="43180" dir="5400000">
                    <a:srgbClr val="000000">
                      <a:alpha val="65000"/>
                    </a:srgbClr>
                  </a:innerShdw>
                </a:effectLst>
              </a:rPr>
              <a:t>Dua </a:t>
            </a:r>
            <a:r>
              <a:rPr lang="nn-NO" sz="3200" b="1" dirty="0">
                <a:ln w="1905"/>
                <a:solidFill>
                  <a:schemeClr val="accent5">
                    <a:lumMod val="50000"/>
                  </a:schemeClr>
                </a:solidFill>
                <a:effectLst>
                  <a:innerShdw blurRad="69850" dist="43180" dir="5400000">
                    <a:srgbClr val="000000">
                      <a:alpha val="65000"/>
                    </a:srgbClr>
                  </a:innerShdw>
                </a:effectLst>
              </a:rPr>
              <a:t>perkara yang saling lengkap-melengkapi di antara satu sama lain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3" name="Rounded Rectangle 12"/>
          <p:cNvSpPr/>
          <p:nvPr/>
        </p:nvSpPr>
        <p:spPr>
          <a:xfrm>
            <a:off x="2209800" y="2667000"/>
            <a:ext cx="5702630" cy="1219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accent5">
                    <a:lumMod val="50000"/>
                  </a:schemeClr>
                </a:solidFill>
                <a:effectLst>
                  <a:innerShdw blurRad="69850" dist="43180" dir="5400000">
                    <a:srgbClr val="000000">
                      <a:alpha val="65000"/>
                    </a:srgbClr>
                  </a:innerShdw>
                </a:effectLst>
              </a:rPr>
              <a:t>Jika dipisahkan, akan menjadi pincang atau tempang</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4" name="Rounded Rectangle 13"/>
          <p:cNvSpPr/>
          <p:nvPr/>
        </p:nvSpPr>
        <p:spPr>
          <a:xfrm>
            <a:off x="1143000" y="4343400"/>
            <a:ext cx="7848600" cy="791687"/>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Berilmu </a:t>
            </a:r>
            <a:r>
              <a:rPr lang="fi-FI"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tanpa amal tiada faedahnya </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ounded Rectangle 14"/>
          <p:cNvSpPr/>
          <p:nvPr/>
        </p:nvSpPr>
        <p:spPr>
          <a:xfrm>
            <a:off x="304800" y="5410200"/>
            <a:ext cx="7004462" cy="1219200"/>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Beramal </a:t>
            </a:r>
            <a:r>
              <a:rPr lang="fi-FI"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tanpa ilmu pula tiada jaminan kesahihannya</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Bent-Up Arrow 15"/>
          <p:cNvSpPr/>
          <p:nvPr/>
        </p:nvSpPr>
        <p:spPr>
          <a:xfrm rot="10800000">
            <a:off x="457200" y="2895600"/>
            <a:ext cx="1752600" cy="2514598"/>
          </a:xfrm>
          <a:prstGeom prst="bentUpArrow">
            <a:avLst>
              <a:gd name="adj1" fmla="val 15514"/>
              <a:gd name="adj2" fmla="val 20934"/>
              <a:gd name="adj3" fmla="val 1754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300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300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500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500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028699" y="228600"/>
            <a:ext cx="7162800" cy="762000"/>
          </a:xfrm>
          <a:prstGeom prst="snip2DiagRect">
            <a:avLst>
              <a:gd name="adj1" fmla="val 50000"/>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t>
            </a: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Ghazali </a:t>
            </a: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 :</a:t>
            </a:r>
          </a:p>
        </p:txBody>
      </p:sp>
      <p:sp>
        <p:nvSpPr>
          <p:cNvPr id="7" name="Rectangle 6"/>
          <p:cNvSpPr/>
          <p:nvPr/>
        </p:nvSpPr>
        <p:spPr>
          <a:xfrm>
            <a:off x="457199" y="3733800"/>
            <a:ext cx="8305801" cy="2308324"/>
          </a:xfrm>
          <a:prstGeom prst="rect">
            <a:avLst/>
          </a:prstGeom>
        </p:spPr>
        <p:txBody>
          <a:bodyPr wrap="square">
            <a:spAutoFit/>
          </a:bodyPr>
          <a:lstStyle/>
          <a:p>
            <a:pPr algn="just"/>
            <a:r>
              <a:rPr lang="en-US" sz="3600" b="1" spc="300" dirty="0">
                <a:ln w="11430" cmpd="sng">
                  <a:solidFill>
                    <a:schemeClr val="accent1">
                      <a:tint val="10000"/>
                    </a:schemeClr>
                  </a:solidFill>
                  <a:prstDash val="solid"/>
                  <a:miter lim="800000"/>
                </a:ln>
                <a:effectLst>
                  <a:glow rad="45500">
                    <a:schemeClr val="accent1">
                      <a:satMod val="220000"/>
                      <a:alpha val="35000"/>
                    </a:schemeClr>
                  </a:glow>
                </a:effectLst>
              </a:rPr>
              <a:t>Yang </a:t>
            </a:r>
            <a:r>
              <a:rPr lang="en-US" sz="3600" b="1" spc="300" dirty="0" err="1" smtClean="0">
                <a:ln w="11430" cmpd="sng">
                  <a:solidFill>
                    <a:schemeClr val="accent1">
                      <a:tint val="10000"/>
                    </a:schemeClr>
                  </a:solidFill>
                  <a:prstDash val="solid"/>
                  <a:miter lim="800000"/>
                </a:ln>
                <a:effectLst>
                  <a:glow rad="45500">
                    <a:schemeClr val="accent1">
                      <a:satMod val="220000"/>
                      <a:alpha val="35000"/>
                    </a:schemeClr>
                  </a:glow>
                </a:effectLst>
              </a:rPr>
              <a:t>bermaksud</a:t>
            </a:r>
            <a:r>
              <a:rPr lang="en-US" sz="3600" b="1" spc="300" dirty="0" smtClean="0">
                <a:ln w="11430" cmpd="sng">
                  <a:solidFill>
                    <a:schemeClr val="accent1">
                      <a:tint val="10000"/>
                    </a:schemeClr>
                  </a:solidFill>
                  <a:prstDash val="solid"/>
                  <a:miter lim="800000"/>
                </a:ln>
                <a:effectLst>
                  <a:glow rad="45500">
                    <a:schemeClr val="accent1">
                      <a:satMod val="220000"/>
                      <a:alpha val="35000"/>
                    </a:schemeClr>
                  </a:glow>
                </a:effectLst>
              </a:rPr>
              <a:t> </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t-BR"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Berilmu tanpa amal itu ibarat orang yang tidak waras dan beramal tanpa ilmu pula tidak </a:t>
            </a:r>
            <a:r>
              <a:rPr lang="pt-BR"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menjadi</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Rectangle 1"/>
          <p:cNvSpPr/>
          <p:nvPr/>
        </p:nvSpPr>
        <p:spPr>
          <a:xfrm>
            <a:off x="819683" y="1273076"/>
            <a:ext cx="7409400" cy="2308324"/>
          </a:xfrm>
          <a:prstGeom prst="rect">
            <a:avLst/>
          </a:prstGeom>
        </p:spPr>
        <p:txBody>
          <a:bodyPr wrap="none">
            <a:spAutoFit/>
          </a:bodyPr>
          <a:lstStyle/>
          <a:p>
            <a:pPr algn="ctr" rtl="1"/>
            <a:r>
              <a:rPr lang="ar-SA" sz="7200" b="1" dirty="0"/>
              <a:t>اَلْعِلْمُ بِلَا عَمَلٍ جُنُونٌ </a:t>
            </a:r>
            <a:endParaRPr lang="en-US" sz="7200" b="1" dirty="0" smtClean="0"/>
          </a:p>
          <a:p>
            <a:pPr algn="ctr" rtl="1"/>
            <a:r>
              <a:rPr lang="ar-SA" sz="7200" b="1" dirty="0" smtClean="0"/>
              <a:t>وَالْعَمَلُ </a:t>
            </a:r>
            <a:r>
              <a:rPr lang="ar-SA" sz="7200" b="1" dirty="0"/>
              <a:t>بِغَيْرٍ عِلْمٍ لَا يَكُوْنُ</a:t>
            </a:r>
            <a:endParaRPr lang="en-US" sz="7200" dirty="0"/>
          </a:p>
        </p:txBody>
      </p:sp>
    </p:spTree>
    <p:extLst>
      <p:ext uri="{BB962C8B-B14F-4D97-AF65-F5344CB8AC3E}">
        <p14:creationId xmlns:p14="http://schemas.microsoft.com/office/powerpoint/2010/main" val="576999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533400" y="1371600"/>
            <a:ext cx="8153400" cy="5072681"/>
          </a:xfrm>
          <a:prstGeom prst="roundRect">
            <a:avLst>
              <a:gd name="adj" fmla="val 50000"/>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Ilmu </a:t>
            </a:r>
            <a:r>
              <a:rPr lang="fi-F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yang dimiliki oleh seseorang tidak akan mendatangkan manfaat kepada pemiliknya sekiranya tidak diamalkan, malah ilmu tanpa amal diibaratkan seperti pokok tanpa </a:t>
            </a:r>
            <a:r>
              <a:rPr lang="fi-FI"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buah.</a:t>
            </a:r>
          </a:p>
          <a:p>
            <a:pPr algn="ctr"/>
            <a:endParaRPr lang="fi-FI"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i-FI"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Manakala </a:t>
            </a:r>
            <a:r>
              <a:rPr lang="fi-F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amal tanpa ilmu pula kemungkinan untuk tidak sahnya amat tinggi.</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loud 4"/>
          <p:cNvSpPr/>
          <p:nvPr/>
        </p:nvSpPr>
        <p:spPr>
          <a:xfrm>
            <a:off x="2286000" y="747068"/>
            <a:ext cx="4495800"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err="1" smtClean="0">
                <a:ln w="1905"/>
                <a:solidFill>
                  <a:srgbClr val="FF0000"/>
                </a:solidFill>
                <a:effectLst>
                  <a:innerShdw blurRad="69850" dist="43180" dir="5400000">
                    <a:srgbClr val="000000">
                      <a:alpha val="65000"/>
                    </a:srgbClr>
                  </a:innerShdw>
                </a:effectLst>
              </a:rPr>
              <a:t>Huraian</a:t>
            </a:r>
            <a:endParaRPr lang="en-US" sz="4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060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33400" y="3543300"/>
            <a:ext cx="8001000" cy="31623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err="1">
                <a:ln w="1905"/>
                <a:solidFill>
                  <a:srgbClr val="FF0000"/>
                </a:solidFill>
                <a:effectLst>
                  <a:innerShdw blurRad="69850" dist="43180" dir="5400000">
                    <a:srgbClr val="000000">
                      <a:alpha val="65000"/>
                    </a:srgbClr>
                  </a:innerShdw>
                </a:effectLst>
              </a:rPr>
              <a:t>Dengan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mempelajari</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ilmu</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ini</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akan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dapat</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membetulkan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aqidah</a:t>
            </a:r>
            <a:r>
              <a:rPr lang="es-ES" sz="2800" b="1" dirty="0">
                <a:ln w="1905"/>
                <a:solidFill>
                  <a:srgbClr val="FF0000"/>
                </a:solidFill>
                <a:effectLst>
                  <a:innerShdw blurRad="69850" dist="43180" dir="5400000">
                    <a:srgbClr val="000000">
                      <a:alpha val="65000"/>
                    </a:srgbClr>
                  </a:innerShdw>
                </a:effectLst>
              </a:rPr>
              <a:t> dan </a:t>
            </a:r>
            <a:r>
              <a:rPr lang="es-ES" sz="2800" b="1" dirty="0" err="1">
                <a:ln w="1905"/>
                <a:solidFill>
                  <a:srgbClr val="FF0000"/>
                </a:solidFill>
                <a:effectLst>
                  <a:innerShdw blurRad="69850" dist="43180" dir="5400000">
                    <a:srgbClr val="000000">
                      <a:alpha val="65000"/>
                    </a:srgbClr>
                  </a:innerShdw>
                </a:effectLst>
              </a:rPr>
              <a:t>memantapkan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keimanan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seseorang</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kepada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Allah</a:t>
            </a:r>
            <a:r>
              <a:rPr lang="es-ES" sz="2800" b="1" dirty="0">
                <a:ln w="1905"/>
                <a:solidFill>
                  <a:srgbClr val="FF0000"/>
                </a:solidFill>
                <a:effectLst>
                  <a:innerShdw blurRad="69850" dist="43180" dir="5400000">
                    <a:srgbClr val="000000">
                      <a:alpha val="65000"/>
                    </a:srgbClr>
                  </a:innerShdw>
                </a:effectLst>
              </a:rPr>
              <a:t> SWT </a:t>
            </a:r>
            <a:r>
              <a:rPr lang="es-ES" sz="2800" b="1" dirty="0" err="1">
                <a:ln w="1905"/>
                <a:solidFill>
                  <a:srgbClr val="FF0000"/>
                </a:solidFill>
                <a:effectLst>
                  <a:innerShdw blurRad="69850" dist="43180" dir="5400000">
                    <a:srgbClr val="000000">
                      <a:alpha val="65000"/>
                    </a:srgbClr>
                  </a:innerShdw>
                </a:effectLst>
              </a:rPr>
              <a:t>ketika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melaksanakan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sesuatu</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amal</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ibadat</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serta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menghindarkan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dirinya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daripada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terlibat</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dengan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perkara-perkara</a:t>
            </a:r>
            <a:r>
              <a:rPr lang="es-ES" sz="2800" b="1" dirty="0">
                <a:ln w="1905"/>
                <a:solidFill>
                  <a:srgbClr val="FF0000"/>
                </a:solidFill>
                <a:effectLst>
                  <a:innerShdw blurRad="69850" dist="43180" dir="5400000">
                    <a:srgbClr val="000000">
                      <a:alpha val="65000"/>
                    </a:srgbClr>
                  </a:innerShdw>
                </a:effectLst>
              </a:rPr>
              <a:t> yang </a:t>
            </a:r>
            <a:r>
              <a:rPr lang="es-ES" sz="2800" b="1" dirty="0" err="1">
                <a:ln w="1905"/>
                <a:solidFill>
                  <a:srgbClr val="FF0000"/>
                </a:solidFill>
                <a:effectLst>
                  <a:innerShdw blurRad="69850" dist="43180" dir="5400000">
                    <a:srgbClr val="000000">
                      <a:alpha val="65000"/>
                    </a:srgbClr>
                  </a:innerShdw>
                </a:effectLst>
              </a:rPr>
              <a:t>boleh</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merosakkan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iman</a:t>
            </a:r>
            <a:r>
              <a:rPr lang="es-ES" sz="2800" b="1" dirty="0">
                <a:ln w="1905"/>
                <a:solidFill>
                  <a:srgbClr val="FF0000"/>
                </a:solidFill>
                <a:effectLst>
                  <a:innerShdw blurRad="69850" dist="43180" dir="5400000">
                    <a:srgbClr val="000000">
                      <a:alpha val="65000"/>
                    </a:srgbClr>
                  </a:innerShdw>
                </a:effectLst>
              </a:rPr>
              <a:t> dan </a:t>
            </a:r>
            <a:r>
              <a:rPr lang="es-ES" sz="2800" b="1" dirty="0" err="1">
                <a:ln w="1905"/>
                <a:solidFill>
                  <a:srgbClr val="FF0000"/>
                </a:solidFill>
                <a:effectLst>
                  <a:innerShdw blurRad="69850" dist="43180" dir="5400000">
                    <a:srgbClr val="000000">
                      <a:alpha val="65000"/>
                    </a:srgbClr>
                  </a:innerShdw>
                </a:effectLst>
              </a:rPr>
              <a:t>membatalkan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amal</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ibadat</a:t>
            </a:r>
            <a:r>
              <a:rPr lang="es-ES" sz="2800" b="1" dirty="0">
                <a:ln w="1905"/>
                <a:solidFill>
                  <a:srgbClr val="FF0000"/>
                </a:solidFill>
                <a:effectLst>
                  <a:innerShdw blurRad="69850" dist="43180" dir="5400000">
                    <a:srgbClr val="000000">
                      <a:alpha val="65000"/>
                    </a:srgbClr>
                  </a:innerShdw>
                </a:effectLst>
              </a:rPr>
              <a:t> yang </a:t>
            </a:r>
            <a:r>
              <a:rPr lang="es-ES" sz="2800" b="1" dirty="0" err="1">
                <a:ln w="1905"/>
                <a:solidFill>
                  <a:srgbClr val="FF0000"/>
                </a:solidFill>
                <a:effectLst>
                  <a:innerShdw blurRad="69850" dist="43180" dir="5400000">
                    <a:srgbClr val="000000">
                      <a:alpha val="65000"/>
                    </a:srgbClr>
                  </a:innerShdw>
                </a:effectLst>
              </a:rPr>
              <a:t>dilaksanakan</a:t>
            </a:r>
            <a:r>
              <a:rPr lang="es-ES" sz="2800" b="1" dirty="0">
                <a:ln w="1905"/>
                <a:solidFill>
                  <a:srgbClr val="FF0000"/>
                </a:solidFill>
                <a:effectLst>
                  <a:innerShdw blurRad="69850" dist="43180" dir="5400000">
                    <a:srgbClr val="000000">
                      <a:alpha val="65000"/>
                    </a:srgbClr>
                  </a:innerShdw>
                </a:effectLst>
              </a:rPr>
              <a:t>.</a:t>
            </a:r>
            <a:endParaRPr lang="en-US" sz="2800" b="1" dirty="0">
              <a:ln w="1905"/>
              <a:solidFill>
                <a:schemeClr val="tx1"/>
              </a:solidFill>
              <a:effectLst>
                <a:innerShdw blurRad="69850" dist="43180" dir="5400000">
                  <a:srgbClr val="000000">
                    <a:alpha val="65000"/>
                  </a:srgbClr>
                </a:innerShdw>
              </a:effectLst>
            </a:endParaRPr>
          </a:p>
        </p:txBody>
      </p:sp>
      <p:sp>
        <p:nvSpPr>
          <p:cNvPr id="9" name="Cloud 8"/>
          <p:cNvSpPr/>
          <p:nvPr/>
        </p:nvSpPr>
        <p:spPr>
          <a:xfrm>
            <a:off x="685800" y="1524000"/>
            <a:ext cx="7772400" cy="12192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b="1" dirty="0">
                <a:ln w="1905"/>
                <a:solidFill>
                  <a:srgbClr val="C00000"/>
                </a:solidFill>
                <a:effectLst>
                  <a:innerShdw blurRad="69850" dist="43180" dir="5400000">
                    <a:srgbClr val="000000">
                      <a:alpha val="65000"/>
                    </a:srgbClr>
                  </a:innerShdw>
                </a:effectLst>
              </a:rPr>
              <a:t>Pertama : </a:t>
            </a:r>
          </a:p>
          <a:p>
            <a:pPr algn="ctr"/>
            <a:r>
              <a:rPr lang="fi-FI" sz="3200" b="1" dirty="0" smtClean="0">
                <a:ln w="1905"/>
                <a:solidFill>
                  <a:schemeClr val="tx1"/>
                </a:solidFill>
                <a:effectLst>
                  <a:innerShdw blurRad="69850" dist="43180" dir="5400000">
                    <a:srgbClr val="000000">
                      <a:alpha val="65000"/>
                    </a:srgbClr>
                  </a:innerShdw>
                </a:effectLst>
              </a:rPr>
              <a:t>Ilmu </a:t>
            </a:r>
            <a:r>
              <a:rPr lang="fi-FI" sz="3200" b="1" dirty="0">
                <a:ln w="1905"/>
                <a:solidFill>
                  <a:schemeClr val="tx1"/>
                </a:solidFill>
                <a:effectLst>
                  <a:innerShdw blurRad="69850" dist="43180" dir="5400000">
                    <a:srgbClr val="000000">
                      <a:alpha val="65000"/>
                    </a:srgbClr>
                  </a:innerShdw>
                </a:effectLst>
              </a:rPr>
              <a:t>aqidah atau ilmu </a:t>
            </a:r>
            <a:r>
              <a:rPr lang="fi-FI" sz="3200" b="1" dirty="0" smtClean="0">
                <a:ln w="1905"/>
                <a:solidFill>
                  <a:schemeClr val="tx1"/>
                </a:solidFill>
                <a:effectLst>
                  <a:innerShdw blurRad="69850" dist="43180" dir="5400000">
                    <a:srgbClr val="000000">
                      <a:alpha val="65000"/>
                    </a:srgbClr>
                  </a:innerShdw>
                </a:effectLst>
              </a:rPr>
              <a:t>tauhid</a:t>
            </a:r>
            <a:endParaRPr lang="en-US" sz="3200" b="1" dirty="0">
              <a:ln w="1905"/>
              <a:solidFill>
                <a:schemeClr val="tx1"/>
              </a:solidFill>
              <a:effectLst>
                <a:innerShdw blurRad="69850" dist="43180" dir="5400000">
                  <a:srgbClr val="000000">
                    <a:alpha val="65000"/>
                  </a:srgbClr>
                </a:innerShdw>
              </a:effectLst>
            </a:endParaRPr>
          </a:p>
        </p:txBody>
      </p:sp>
      <p:sp>
        <p:nvSpPr>
          <p:cNvPr id="10" name="Flowchart: Alternate Process 9"/>
          <p:cNvSpPr/>
          <p:nvPr/>
        </p:nvSpPr>
        <p:spPr>
          <a:xfrm>
            <a:off x="330530" y="184069"/>
            <a:ext cx="8534400" cy="1187532"/>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effectLst>
                  <a:outerShdw blurRad="38100" dist="38100" dir="2700000" algn="tl">
                    <a:srgbClr val="000000">
                      <a:alpha val="43137"/>
                    </a:srgbClr>
                  </a:outerShdw>
                </a:effectLst>
                <a:latin typeface="Arial Black" pitchFamily="34" charset="0"/>
              </a:rPr>
              <a:t>Setiap muslim wajib mempelajari Ilmu fardu ain berikut :</a:t>
            </a:r>
          </a:p>
        </p:txBody>
      </p:sp>
      <p:sp>
        <p:nvSpPr>
          <p:cNvPr id="3" name="Chevron 2"/>
          <p:cNvSpPr/>
          <p:nvPr/>
        </p:nvSpPr>
        <p:spPr>
          <a:xfrm rot="5400000">
            <a:off x="4152900" y="2781300"/>
            <a:ext cx="685800" cy="6096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42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33400" y="3543300"/>
            <a:ext cx="8001000" cy="31623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err="1">
                <a:ln w="1905"/>
                <a:solidFill>
                  <a:srgbClr val="FF0000"/>
                </a:solidFill>
                <a:effectLst>
                  <a:innerShdw blurRad="69850" dist="43180" dir="5400000">
                    <a:srgbClr val="000000">
                      <a:alpha val="65000"/>
                    </a:srgbClr>
                  </a:innerShdw>
                </a:effectLst>
              </a:rPr>
              <a:t>Dengan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mempelajari</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ilmu</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ini</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akan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dapat</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membantu</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seseorang</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untuk</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melaksanakan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sesuatu</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amal</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ibadat</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dengan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betul</a:t>
            </a:r>
            <a:r>
              <a:rPr lang="es-ES" sz="2800" b="1" dirty="0">
                <a:ln w="1905"/>
                <a:solidFill>
                  <a:srgbClr val="FF0000"/>
                </a:solidFill>
                <a:effectLst>
                  <a:innerShdw blurRad="69850" dist="43180" dir="5400000">
                    <a:srgbClr val="000000">
                      <a:alpha val="65000"/>
                    </a:srgbClr>
                  </a:innerShdw>
                </a:effectLst>
              </a:rPr>
              <a:t> dan </a:t>
            </a:r>
            <a:r>
              <a:rPr lang="es-ES" sz="2800" b="1" dirty="0" err="1">
                <a:ln w="1905"/>
                <a:solidFill>
                  <a:srgbClr val="FF0000"/>
                </a:solidFill>
                <a:effectLst>
                  <a:innerShdw blurRad="69850" dist="43180" dir="5400000">
                    <a:srgbClr val="000000">
                      <a:alpha val="65000"/>
                    </a:srgbClr>
                  </a:innerShdw>
                </a:effectLst>
              </a:rPr>
              <a:t>sempurna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sebagaimana</a:t>
            </a:r>
            <a:r>
              <a:rPr lang="es-ES" sz="2800" b="1" dirty="0">
                <a:ln w="1905"/>
                <a:solidFill>
                  <a:srgbClr val="FF0000"/>
                </a:solidFill>
                <a:effectLst>
                  <a:innerShdw blurRad="69850" dist="43180" dir="5400000">
                    <a:srgbClr val="000000">
                      <a:alpha val="65000"/>
                    </a:srgbClr>
                  </a:innerShdw>
                </a:effectLst>
              </a:rPr>
              <a:t> yang </a:t>
            </a:r>
            <a:r>
              <a:rPr lang="es-ES" sz="2800" b="1" dirty="0" err="1">
                <a:ln w="1905"/>
                <a:solidFill>
                  <a:srgbClr val="FF0000"/>
                </a:solidFill>
                <a:effectLst>
                  <a:innerShdw blurRad="69850" dist="43180" dir="5400000">
                    <a:srgbClr val="000000">
                      <a:alpha val="65000"/>
                    </a:srgbClr>
                  </a:innerShdw>
                </a:effectLst>
              </a:rPr>
              <a:t>dituntut</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oleh</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syarak</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kerana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perlaksanaannya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dilakukan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dengan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penuh</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yakin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tentang</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kesahihannya</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berpandukan</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ilmu</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pengetahuan</a:t>
            </a:r>
            <a:r>
              <a:rPr lang="es-ES" sz="2800" b="1" dirty="0">
                <a:ln w="1905"/>
                <a:solidFill>
                  <a:srgbClr val="FF0000"/>
                </a:solidFill>
                <a:effectLst>
                  <a:innerShdw blurRad="69850" dist="43180" dir="5400000">
                    <a:srgbClr val="000000">
                      <a:alpha val="65000"/>
                    </a:srgbClr>
                  </a:innerShdw>
                </a:effectLst>
              </a:rPr>
              <a:t> yang </a:t>
            </a:r>
            <a:r>
              <a:rPr lang="es-ES" sz="2800" b="1" dirty="0" err="1" smtClean="0">
                <a:ln w="1905"/>
                <a:solidFill>
                  <a:srgbClr val="FF0000"/>
                </a:solidFill>
                <a:effectLst>
                  <a:innerShdw blurRad="69850" dist="43180" dir="5400000">
                    <a:srgbClr val="000000">
                      <a:alpha val="65000"/>
                    </a:srgbClr>
                  </a:innerShdw>
                </a:effectLst>
              </a:rPr>
              <a:t>dipelajarinya</a:t>
            </a:r>
            <a:endParaRPr lang="en-US" sz="2800" b="1" dirty="0">
              <a:ln w="1905"/>
              <a:solidFill>
                <a:schemeClr val="tx1"/>
              </a:solidFill>
              <a:effectLst>
                <a:innerShdw blurRad="69850" dist="43180" dir="5400000">
                  <a:srgbClr val="000000">
                    <a:alpha val="65000"/>
                  </a:srgbClr>
                </a:innerShdw>
              </a:effectLst>
            </a:endParaRPr>
          </a:p>
        </p:txBody>
      </p:sp>
      <p:sp>
        <p:nvSpPr>
          <p:cNvPr id="9" name="Cloud 8"/>
          <p:cNvSpPr/>
          <p:nvPr/>
        </p:nvSpPr>
        <p:spPr>
          <a:xfrm>
            <a:off x="685800" y="1524000"/>
            <a:ext cx="7772400" cy="12192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b="1" dirty="0" smtClean="0">
                <a:ln w="1905"/>
                <a:solidFill>
                  <a:srgbClr val="C00000"/>
                </a:solidFill>
                <a:effectLst>
                  <a:innerShdw blurRad="69850" dist="43180" dir="5400000">
                    <a:srgbClr val="000000">
                      <a:alpha val="65000"/>
                    </a:srgbClr>
                  </a:innerShdw>
                </a:effectLst>
              </a:rPr>
              <a:t>Kedua </a:t>
            </a:r>
            <a:r>
              <a:rPr lang="fi-FI" sz="2800" b="1" dirty="0">
                <a:ln w="1905"/>
                <a:solidFill>
                  <a:srgbClr val="C00000"/>
                </a:solidFill>
                <a:effectLst>
                  <a:innerShdw blurRad="69850" dist="43180" dir="5400000">
                    <a:srgbClr val="000000">
                      <a:alpha val="65000"/>
                    </a:srgbClr>
                  </a:innerShdw>
                </a:effectLst>
              </a:rPr>
              <a:t>: </a:t>
            </a:r>
          </a:p>
          <a:p>
            <a:pPr algn="ctr"/>
            <a:r>
              <a:rPr lang="fi-FI" sz="3200" b="1" dirty="0">
                <a:ln w="1905"/>
                <a:solidFill>
                  <a:schemeClr val="tx1"/>
                </a:solidFill>
                <a:effectLst>
                  <a:innerShdw blurRad="69850" dist="43180" dir="5400000">
                    <a:srgbClr val="000000">
                      <a:alpha val="65000"/>
                    </a:srgbClr>
                  </a:innerShdw>
                </a:effectLst>
              </a:rPr>
              <a:t>Ilmu syariah atau ilmu </a:t>
            </a:r>
            <a:r>
              <a:rPr lang="fi-FI" sz="3200" b="1" dirty="0" smtClean="0">
                <a:ln w="1905"/>
                <a:solidFill>
                  <a:schemeClr val="tx1"/>
                </a:solidFill>
                <a:effectLst>
                  <a:innerShdw blurRad="69850" dist="43180" dir="5400000">
                    <a:srgbClr val="000000">
                      <a:alpha val="65000"/>
                    </a:srgbClr>
                  </a:innerShdw>
                </a:effectLst>
              </a:rPr>
              <a:t>fiqah</a:t>
            </a:r>
            <a:endParaRPr lang="en-US" sz="3200" b="1" dirty="0">
              <a:ln w="1905"/>
              <a:solidFill>
                <a:schemeClr val="tx1"/>
              </a:solidFill>
              <a:effectLst>
                <a:innerShdw blurRad="69850" dist="43180" dir="5400000">
                  <a:srgbClr val="000000">
                    <a:alpha val="65000"/>
                  </a:srgbClr>
                </a:innerShdw>
              </a:effectLst>
            </a:endParaRPr>
          </a:p>
        </p:txBody>
      </p:sp>
      <p:sp>
        <p:nvSpPr>
          <p:cNvPr id="10" name="Flowchart: Alternate Process 9"/>
          <p:cNvSpPr/>
          <p:nvPr/>
        </p:nvSpPr>
        <p:spPr>
          <a:xfrm>
            <a:off x="330530" y="184069"/>
            <a:ext cx="8534400" cy="1187532"/>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effectLst>
                  <a:outerShdw blurRad="38100" dist="38100" dir="2700000" algn="tl">
                    <a:srgbClr val="000000">
                      <a:alpha val="43137"/>
                    </a:srgbClr>
                  </a:outerShdw>
                </a:effectLst>
                <a:latin typeface="Arial Black" pitchFamily="34" charset="0"/>
              </a:rPr>
              <a:t>Setiap muslim wajib mempelajari Ilmu fardu ain berikut :</a:t>
            </a:r>
          </a:p>
        </p:txBody>
      </p:sp>
      <p:sp>
        <p:nvSpPr>
          <p:cNvPr id="3" name="Chevron 2"/>
          <p:cNvSpPr/>
          <p:nvPr/>
        </p:nvSpPr>
        <p:spPr>
          <a:xfrm rot="5400000">
            <a:off x="4152900" y="2781300"/>
            <a:ext cx="685800" cy="6096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24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33400" y="3429000"/>
            <a:ext cx="8001000" cy="3276600"/>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err="1">
                <a:ln w="1905"/>
                <a:solidFill>
                  <a:srgbClr val="FF0000"/>
                </a:solidFill>
                <a:effectLst>
                  <a:innerShdw blurRad="69850" dist="43180" dir="5400000">
                    <a:srgbClr val="000000">
                      <a:alpha val="65000"/>
                    </a:srgbClr>
                  </a:innerShdw>
                </a:effectLst>
              </a:rPr>
              <a:t>Dengan</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mempelajari</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ilmu</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ini</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dapat</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membantu</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seseorang</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untuk</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memperbaiki</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hatinya</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ketika</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melaksanakan</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amal</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ibadat</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iaitu</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dapat</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memberi</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tumpuan</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khusyuk</a:t>
            </a:r>
            <a:r>
              <a:rPr lang="es-ES" sz="2600" b="1" dirty="0">
                <a:ln w="1905"/>
                <a:solidFill>
                  <a:srgbClr val="FF0000"/>
                </a:solidFill>
                <a:effectLst>
                  <a:innerShdw blurRad="69850" dist="43180" dir="5400000">
                    <a:srgbClr val="000000">
                      <a:alpha val="65000"/>
                    </a:srgbClr>
                  </a:innerShdw>
                </a:effectLst>
              </a:rPr>
              <a:t> dan </a:t>
            </a:r>
            <a:r>
              <a:rPr lang="es-ES" sz="2600" b="1" dirty="0" err="1">
                <a:ln w="1905"/>
                <a:solidFill>
                  <a:srgbClr val="FF0000"/>
                </a:solidFill>
                <a:effectLst>
                  <a:innerShdw blurRad="69850" dist="43180" dir="5400000">
                    <a:srgbClr val="000000">
                      <a:alpha val="65000"/>
                    </a:srgbClr>
                  </a:innerShdw>
                </a:effectLst>
              </a:rPr>
              <a:t>tawaduk</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kepada</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Allah</a:t>
            </a:r>
            <a:r>
              <a:rPr lang="es-ES" sz="2600" b="1" dirty="0">
                <a:ln w="1905"/>
                <a:solidFill>
                  <a:srgbClr val="FF0000"/>
                </a:solidFill>
                <a:effectLst>
                  <a:innerShdw blurRad="69850" dist="43180" dir="5400000">
                    <a:srgbClr val="000000">
                      <a:alpha val="65000"/>
                    </a:srgbClr>
                  </a:innerShdw>
                </a:effectLst>
              </a:rPr>
              <a:t> SWT </a:t>
            </a:r>
            <a:r>
              <a:rPr lang="es-ES" sz="2600" b="1" dirty="0" err="1">
                <a:ln w="1905"/>
                <a:solidFill>
                  <a:srgbClr val="FF0000"/>
                </a:solidFill>
                <a:effectLst>
                  <a:innerShdw blurRad="69850" dist="43180" dir="5400000">
                    <a:srgbClr val="000000">
                      <a:alpha val="65000"/>
                    </a:srgbClr>
                  </a:innerShdw>
                </a:effectLst>
              </a:rPr>
              <a:t>serta</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terhindar</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dari</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segala</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sifat</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mazmumah</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dari</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hatinya</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seperti</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sifat</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riyak</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sombong</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ujub</a:t>
            </a:r>
            <a:r>
              <a:rPr lang="es-ES" sz="2600" b="1" dirty="0">
                <a:ln w="1905"/>
                <a:solidFill>
                  <a:srgbClr val="FF0000"/>
                </a:solidFill>
                <a:effectLst>
                  <a:innerShdw blurRad="69850" dist="43180" dir="5400000">
                    <a:srgbClr val="000000">
                      <a:alpha val="65000"/>
                    </a:srgbClr>
                  </a:innerShdw>
                </a:effectLst>
              </a:rPr>
              <a:t> dan </a:t>
            </a:r>
            <a:r>
              <a:rPr lang="es-ES" sz="2600" b="1" dirty="0" err="1">
                <a:ln w="1905"/>
                <a:solidFill>
                  <a:srgbClr val="FF0000"/>
                </a:solidFill>
                <a:effectLst>
                  <a:innerShdw blurRad="69850" dist="43180" dir="5400000">
                    <a:srgbClr val="000000">
                      <a:alpha val="65000"/>
                    </a:srgbClr>
                  </a:innerShdw>
                </a:effectLst>
              </a:rPr>
              <a:t>sebagainya</a:t>
            </a:r>
            <a:r>
              <a:rPr lang="es-ES" sz="2600" b="1" dirty="0">
                <a:ln w="1905"/>
                <a:solidFill>
                  <a:srgbClr val="FF0000"/>
                </a:solidFill>
                <a:effectLst>
                  <a:innerShdw blurRad="69850" dist="43180" dir="5400000">
                    <a:srgbClr val="000000">
                      <a:alpha val="65000"/>
                    </a:srgbClr>
                  </a:innerShdw>
                </a:effectLst>
              </a:rPr>
              <a:t>, yang mana </a:t>
            </a:r>
            <a:r>
              <a:rPr lang="es-ES" sz="2600" b="1" dirty="0" err="1">
                <a:ln w="1905"/>
                <a:solidFill>
                  <a:srgbClr val="FF0000"/>
                </a:solidFill>
                <a:effectLst>
                  <a:innerShdw blurRad="69850" dist="43180" dir="5400000">
                    <a:srgbClr val="000000">
                      <a:alpha val="65000"/>
                    </a:srgbClr>
                  </a:innerShdw>
                </a:effectLst>
              </a:rPr>
              <a:t>sifat-sifat</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tersebut</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boleh</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merosakkan</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pahala</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amal</a:t>
            </a:r>
            <a:r>
              <a:rPr lang="es-ES" sz="2600" b="1" dirty="0">
                <a:ln w="1905"/>
                <a:solidFill>
                  <a:srgbClr val="FF0000"/>
                </a:solidFill>
                <a:effectLst>
                  <a:innerShdw blurRad="69850" dist="43180" dir="5400000">
                    <a:srgbClr val="000000">
                      <a:alpha val="65000"/>
                    </a:srgbClr>
                  </a:innerShdw>
                </a:effectLst>
              </a:rPr>
              <a:t> </a:t>
            </a:r>
            <a:r>
              <a:rPr lang="es-ES" sz="2600" b="1" dirty="0" err="1">
                <a:ln w="1905"/>
                <a:solidFill>
                  <a:srgbClr val="FF0000"/>
                </a:solidFill>
                <a:effectLst>
                  <a:innerShdw blurRad="69850" dist="43180" dir="5400000">
                    <a:srgbClr val="000000">
                      <a:alpha val="65000"/>
                    </a:srgbClr>
                  </a:innerShdw>
                </a:effectLst>
              </a:rPr>
              <a:t>ibadat</a:t>
            </a:r>
            <a:r>
              <a:rPr lang="es-ES" sz="2600" b="1" dirty="0">
                <a:ln w="1905"/>
                <a:solidFill>
                  <a:srgbClr val="FF0000"/>
                </a:solidFill>
                <a:effectLst>
                  <a:innerShdw blurRad="69850" dist="43180" dir="5400000">
                    <a:srgbClr val="000000">
                      <a:alpha val="65000"/>
                    </a:srgbClr>
                  </a:innerShdw>
                </a:effectLst>
              </a:rPr>
              <a:t> yang </a:t>
            </a:r>
            <a:r>
              <a:rPr lang="es-ES" sz="2600" b="1" dirty="0" err="1" smtClean="0">
                <a:ln w="1905"/>
                <a:solidFill>
                  <a:srgbClr val="FF0000"/>
                </a:solidFill>
                <a:effectLst>
                  <a:innerShdw blurRad="69850" dist="43180" dir="5400000">
                    <a:srgbClr val="000000">
                      <a:alpha val="65000"/>
                    </a:srgbClr>
                  </a:innerShdw>
                </a:effectLst>
              </a:rPr>
              <a:t>dilakukan</a:t>
            </a:r>
            <a:endParaRPr lang="en-US" sz="2600" b="1" dirty="0">
              <a:ln w="1905"/>
              <a:solidFill>
                <a:schemeClr val="tx1"/>
              </a:solidFill>
              <a:effectLst>
                <a:innerShdw blurRad="69850" dist="43180" dir="5400000">
                  <a:srgbClr val="000000">
                    <a:alpha val="65000"/>
                  </a:srgbClr>
                </a:innerShdw>
              </a:effectLst>
            </a:endParaRPr>
          </a:p>
        </p:txBody>
      </p:sp>
      <p:sp>
        <p:nvSpPr>
          <p:cNvPr id="9" name="Cloud 8"/>
          <p:cNvSpPr/>
          <p:nvPr/>
        </p:nvSpPr>
        <p:spPr>
          <a:xfrm>
            <a:off x="685800" y="1524000"/>
            <a:ext cx="7772400" cy="10668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800" b="1" dirty="0" smtClean="0">
                <a:ln w="1905"/>
                <a:solidFill>
                  <a:srgbClr val="C00000"/>
                </a:solidFill>
                <a:effectLst>
                  <a:innerShdw blurRad="69850" dist="43180" dir="5400000">
                    <a:srgbClr val="000000">
                      <a:alpha val="65000"/>
                    </a:srgbClr>
                  </a:innerShdw>
                </a:effectLst>
              </a:rPr>
              <a:t>Ketiga </a:t>
            </a:r>
            <a:r>
              <a:rPr lang="fi-FI" sz="2800" b="1" dirty="0">
                <a:ln w="1905"/>
                <a:solidFill>
                  <a:srgbClr val="C00000"/>
                </a:solidFill>
                <a:effectLst>
                  <a:innerShdw blurRad="69850" dist="43180" dir="5400000">
                    <a:srgbClr val="000000">
                      <a:alpha val="65000"/>
                    </a:srgbClr>
                  </a:innerShdw>
                </a:effectLst>
              </a:rPr>
              <a:t>: </a:t>
            </a:r>
          </a:p>
          <a:p>
            <a:pPr algn="ctr"/>
            <a:r>
              <a:rPr lang="fi-FI" sz="3200" b="1" dirty="0">
                <a:ln w="1905"/>
                <a:solidFill>
                  <a:schemeClr val="tx1"/>
                </a:solidFill>
                <a:effectLst>
                  <a:innerShdw blurRad="69850" dist="43180" dir="5400000">
                    <a:srgbClr val="000000">
                      <a:alpha val="65000"/>
                    </a:srgbClr>
                  </a:innerShdw>
                </a:effectLst>
              </a:rPr>
              <a:t>Ilmu </a:t>
            </a:r>
            <a:r>
              <a:rPr lang="fi-FI" sz="3200" b="1" dirty="0" smtClean="0">
                <a:ln w="1905"/>
                <a:solidFill>
                  <a:schemeClr val="tx1"/>
                </a:solidFill>
                <a:effectLst>
                  <a:innerShdw blurRad="69850" dist="43180" dir="5400000">
                    <a:srgbClr val="000000">
                      <a:alpha val="65000"/>
                    </a:srgbClr>
                  </a:innerShdw>
                </a:effectLst>
              </a:rPr>
              <a:t>tasauwuf</a:t>
            </a:r>
            <a:endParaRPr lang="en-US" sz="3200" b="1" dirty="0">
              <a:ln w="1905"/>
              <a:solidFill>
                <a:schemeClr val="tx1"/>
              </a:solidFill>
              <a:effectLst>
                <a:innerShdw blurRad="69850" dist="43180" dir="5400000">
                  <a:srgbClr val="000000">
                    <a:alpha val="65000"/>
                  </a:srgbClr>
                </a:innerShdw>
              </a:effectLst>
            </a:endParaRPr>
          </a:p>
        </p:txBody>
      </p:sp>
      <p:sp>
        <p:nvSpPr>
          <p:cNvPr id="10" name="Flowchart: Alternate Process 9"/>
          <p:cNvSpPr/>
          <p:nvPr/>
        </p:nvSpPr>
        <p:spPr>
          <a:xfrm>
            <a:off x="330530" y="184069"/>
            <a:ext cx="8534400" cy="1187532"/>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effectLst>
                  <a:outerShdw blurRad="38100" dist="38100" dir="2700000" algn="tl">
                    <a:srgbClr val="000000">
                      <a:alpha val="43137"/>
                    </a:srgbClr>
                  </a:outerShdw>
                </a:effectLst>
                <a:latin typeface="Arial Black" pitchFamily="34" charset="0"/>
              </a:rPr>
              <a:t>Setiap muslim wajib mempelajari Ilmu fardu ain berikut :</a:t>
            </a:r>
          </a:p>
        </p:txBody>
      </p:sp>
      <p:sp>
        <p:nvSpPr>
          <p:cNvPr id="3" name="Chevron 2"/>
          <p:cNvSpPr/>
          <p:nvPr/>
        </p:nvSpPr>
        <p:spPr>
          <a:xfrm rot="5400000">
            <a:off x="4152900" y="2628900"/>
            <a:ext cx="685800" cy="6096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27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609600" y="1447800"/>
            <a:ext cx="8077199" cy="4572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Rectangle 6"/>
          <p:cNvSpPr/>
          <p:nvPr/>
        </p:nvSpPr>
        <p:spPr>
          <a:xfrm>
            <a:off x="532896" y="4110097"/>
            <a:ext cx="8382504" cy="2062103"/>
          </a:xfrm>
          <a:prstGeom prst="rect">
            <a:avLst/>
          </a:prstGeom>
        </p:spPr>
        <p:txBody>
          <a:bodyPr wrap="square">
            <a:spAutoFit/>
          </a:bodyPr>
          <a:lstStyle/>
          <a:p>
            <a:pPr algn="just"/>
            <a:r>
              <a:rPr lang="en-US" sz="3200" b="1" spc="300" dirty="0">
                <a:ln w="11430" cmpd="sng">
                  <a:solidFill>
                    <a:schemeClr val="accent1">
                      <a:tint val="10000"/>
                    </a:schemeClr>
                  </a:solidFill>
                  <a:prstDash val="solid"/>
                  <a:miter lim="800000"/>
                </a:ln>
                <a:effectLst>
                  <a:glow rad="45500">
                    <a:schemeClr val="accent1">
                      <a:satMod val="220000"/>
                      <a:alpha val="35000"/>
                    </a:schemeClr>
                  </a:glow>
                </a:effectLst>
              </a:rPr>
              <a:t>Yang </a:t>
            </a:r>
            <a:r>
              <a:rPr lang="en-US" sz="3200" b="1" spc="300" dirty="0" err="1" smtClean="0">
                <a:ln w="11430" cmpd="sng">
                  <a:solidFill>
                    <a:schemeClr val="accent1">
                      <a:tint val="10000"/>
                    </a:schemeClr>
                  </a:solidFill>
                  <a:prstDash val="solid"/>
                  <a:miter lim="800000"/>
                </a:ln>
                <a:effectLst>
                  <a:glow rad="45500">
                    <a:schemeClr val="accent1">
                      <a:satMod val="220000"/>
                      <a:alpha val="35000"/>
                    </a:schemeClr>
                  </a:glow>
                </a:effectLst>
              </a:rPr>
              <a:t>bermaksud</a:t>
            </a:r>
            <a:r>
              <a:rPr lang="en-US" sz="3200" b="1" spc="300" dirty="0" smtClean="0">
                <a:ln w="11430" cmpd="sng">
                  <a:solidFill>
                    <a:schemeClr val="accent1">
                      <a:tint val="10000"/>
                    </a:schemeClr>
                  </a:solidFill>
                  <a:prstDash val="solid"/>
                  <a:miter lim="800000"/>
                </a:ln>
                <a:effectLst>
                  <a:glow rad="45500">
                    <a:schemeClr val="accent1">
                      <a:satMod val="220000"/>
                      <a:alpha val="35000"/>
                    </a:schemeClr>
                  </a:glow>
                </a:effectLst>
              </a:rPr>
              <a:t> </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pt-BR"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Sesiapa yang menempuhi satu jalan untuk menuntut ilmu, Allah akan memudahkannya jalan ke syurga.</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Right Arrow 2"/>
          <p:cNvSpPr/>
          <p:nvPr/>
        </p:nvSpPr>
        <p:spPr>
          <a:xfrm>
            <a:off x="4524383" y="457200"/>
            <a:ext cx="1419217"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6042550" y="6260068"/>
            <a:ext cx="2644250"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Muslim)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a:off x="667915" y="2133600"/>
            <a:ext cx="7951216" cy="1938992"/>
          </a:xfrm>
          <a:prstGeom prst="rect">
            <a:avLst/>
          </a:prstGeom>
        </p:spPr>
        <p:txBody>
          <a:bodyPr wrap="none">
            <a:spAutoFit/>
          </a:bodyPr>
          <a:lstStyle/>
          <a:p>
            <a:pPr algn="ctr" rtl="1"/>
            <a:r>
              <a:rPr lang="ar-SA" sz="6000" b="1" dirty="0"/>
              <a:t>مَنْ سَلَكَ طَرِيْقًا يَلْتَمِسُ فِيْهِ </a:t>
            </a:r>
            <a:r>
              <a:rPr lang="ar-SA" sz="6000" b="1" dirty="0" smtClean="0"/>
              <a:t>عِلْمًا</a:t>
            </a:r>
            <a:endParaRPr lang="en-US" sz="6000" b="1" dirty="0" smtClean="0"/>
          </a:p>
          <a:p>
            <a:pPr algn="ctr" rtl="1"/>
            <a:r>
              <a:rPr lang="ar-SA" sz="6000" b="1" dirty="0" smtClean="0"/>
              <a:t> </a:t>
            </a:r>
            <a:r>
              <a:rPr lang="ar-SA" sz="6000" b="1" dirty="0"/>
              <a:t>سَهَّلَ اللهُ لَهُ بِهِ طَرِيْقًا إِلَى الْجَنَّةِ</a:t>
            </a:r>
            <a:endParaRPr lang="en-US" sz="6000" dirty="0"/>
          </a:p>
        </p:txBody>
      </p:sp>
      <p:sp>
        <p:nvSpPr>
          <p:cNvPr id="9" name="Flowchart: Alternate Process 8"/>
          <p:cNvSpPr/>
          <p:nvPr/>
        </p:nvSpPr>
        <p:spPr>
          <a:xfrm>
            <a:off x="330530" y="184069"/>
            <a:ext cx="4279569" cy="958931"/>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dirty="0">
                <a:effectLst>
                  <a:outerShdw blurRad="38100" dist="38100" dir="2700000" algn="tl">
                    <a:srgbClr val="000000">
                      <a:alpha val="43137"/>
                    </a:srgbClr>
                  </a:outerShdw>
                </a:effectLst>
                <a:latin typeface="Arial Black" pitchFamily="34" charset="0"/>
              </a:rPr>
              <a:t>Antara kelebihan yang disediakan oleh Allah untuk orang yang mempelajari ilmu </a:t>
            </a:r>
          </a:p>
        </p:txBody>
      </p:sp>
      <p:sp>
        <p:nvSpPr>
          <p:cNvPr id="10" name="Flowchart: Alternate Process 9"/>
          <p:cNvSpPr/>
          <p:nvPr/>
        </p:nvSpPr>
        <p:spPr>
          <a:xfrm>
            <a:off x="5943600" y="304800"/>
            <a:ext cx="2896105" cy="730331"/>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dirty="0" smtClean="0">
                <a:effectLst>
                  <a:outerShdw blurRad="38100" dist="38100" dir="2700000" algn="tl">
                    <a:srgbClr val="000000">
                      <a:alpha val="43137"/>
                    </a:srgbClr>
                  </a:outerShdw>
                </a:effectLst>
                <a:latin typeface="Arial Black" pitchFamily="34" charset="0"/>
              </a:rPr>
              <a:t>Dipermudahkan </a:t>
            </a:r>
            <a:r>
              <a:rPr lang="ms-MY" dirty="0">
                <a:effectLst>
                  <a:outerShdw blurRad="38100" dist="38100" dir="2700000" algn="tl">
                    <a:srgbClr val="000000">
                      <a:alpha val="43137"/>
                    </a:srgbClr>
                  </a:outerShdw>
                </a:effectLst>
                <a:latin typeface="Arial Black" pitchFamily="34" charset="0"/>
              </a:rPr>
              <a:t>jalan ke syurga </a:t>
            </a:r>
          </a:p>
        </p:txBody>
      </p:sp>
    </p:spTree>
    <p:extLst>
      <p:ext uri="{BB962C8B-B14F-4D97-AF65-F5344CB8AC3E}">
        <p14:creationId xmlns:p14="http://schemas.microsoft.com/office/powerpoint/2010/main" val="688325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250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25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250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533400" y="1371600"/>
            <a:ext cx="8153400" cy="5072681"/>
          </a:xfrm>
          <a:prstGeom prst="roundRect">
            <a:avLst>
              <a:gd name="adj" fmla="val 50000"/>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Marilah </a:t>
            </a:r>
            <a:r>
              <a:rPr lang="fi-F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sama-sama kita mempelajari ilmu pengetahuan yang berkaitan dengannya agar kita dapat melaksanakan amal ibadat dengan penuh yakin dan ikhlas kepada Allah kerana kesempurnaan segala amal ibadat berkait rapat dengan ilmu pengetahuan yang dipelajari melalui guru-guru yang </a:t>
            </a:r>
            <a:r>
              <a:rPr lang="fi-FI"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mursyid</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Cloud 4"/>
          <p:cNvSpPr/>
          <p:nvPr/>
        </p:nvSpPr>
        <p:spPr>
          <a:xfrm>
            <a:off x="2286000" y="747068"/>
            <a:ext cx="4495800"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err="1" smtClean="0">
                <a:ln w="1905"/>
                <a:solidFill>
                  <a:srgbClr val="FF0000"/>
                </a:solidFill>
                <a:effectLst>
                  <a:innerShdw blurRad="69850" dist="43180" dir="5400000">
                    <a:srgbClr val="000000">
                      <a:alpha val="65000"/>
                    </a:srgbClr>
                  </a:innerShdw>
                </a:effectLst>
              </a:rPr>
              <a:t>Kesimpulan</a:t>
            </a:r>
            <a:endParaRPr lang="en-US" sz="4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438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1021140"/>
            <a:ext cx="8839200" cy="1754326"/>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لَا إِلَهَ إِلَّا اللهُ الْمَلِكُ الْحَقُّ الْمُبِيْنُ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 الْأَمِيْنُ،</a:t>
            </a:r>
          </a:p>
        </p:txBody>
      </p:sp>
      <p:sp>
        <p:nvSpPr>
          <p:cNvPr id="5" name="TextBox 4"/>
          <p:cNvSpPr txBox="1"/>
          <p:nvPr/>
        </p:nvSpPr>
        <p:spPr>
          <a:xfrm>
            <a:off x="457200" y="3323272"/>
            <a:ext cx="8229600"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Memiliki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Segala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Kerajaan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Nyata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amanah</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892076"/>
            <a:ext cx="8382001"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خَاتَمِ الْأَنْبِيَاءِ وَالْمُرْسَلِيْنَ، وَعَلَى آلِهِ وَأَصْحَابِهِ وَمَنْ تَبِعَهُمْ بِإِحْسَانٍ إِلَى يَوْمِ الدِّيْنِ.</a:t>
            </a:r>
          </a:p>
        </p:txBody>
      </p:sp>
      <p:sp>
        <p:nvSpPr>
          <p:cNvPr id="4" name="TextBox 3"/>
          <p:cNvSpPr txBox="1"/>
          <p:nvPr/>
        </p:nvSpPr>
        <p:spPr>
          <a:xfrm>
            <a:off x="457200" y="3381613"/>
            <a:ext cx="8229600" cy="3323987"/>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penutup</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914400"/>
            <a:ext cx="8839200"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مُّسْلِمُونَ</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52400" y="3124200"/>
            <a:ext cx="8839200"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carilah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ilmu</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pengetahuan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secukupnya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memperbaiki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ibadat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semasa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semasa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ibadat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diterima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oleh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a:t>
            </a:r>
            <a:endParaRPr lang="en-US" sz="28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2000" r="-4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15 JULAI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15 ZULHIJJAH 1443</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81000" y="3591342"/>
            <a:ext cx="8534400" cy="2123658"/>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contourW="12700">
              <a:bevelT w="25400" h="25400"/>
              <a:contourClr>
                <a:schemeClr val="accent6">
                  <a:shade val="73000"/>
                </a:schemeClr>
              </a:contourClr>
            </a:sp3d>
          </a:bodyPr>
          <a:lstStyle/>
          <a:p>
            <a:pPr algn="ctr"/>
            <a:r>
              <a:rPr lang="fi-FI" sz="66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“Ilmu Dan Amal Berpisah Tiada”</a:t>
            </a:r>
            <a:endParaRPr lang="fi-FI" sz="6600" b="1" dirty="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Bent Arrow 1"/>
          <p:cNvSpPr/>
          <p:nvPr/>
        </p:nvSpPr>
        <p:spPr>
          <a:xfrm rot="5400000">
            <a:off x="5562600" y="1447800"/>
            <a:ext cx="2209800" cy="14478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828800" y="3352800"/>
            <a:ext cx="613410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smtClean="0">
                <a:ln w="1905"/>
                <a:solidFill>
                  <a:schemeClr val="accent5">
                    <a:lumMod val="50000"/>
                  </a:schemeClr>
                </a:solidFill>
                <a:effectLst>
                  <a:innerShdw blurRad="69850" dist="43180" dir="5400000">
                    <a:srgbClr val="000000">
                      <a:alpha val="65000"/>
                    </a:srgbClr>
                  </a:innerShdw>
                </a:effectLst>
              </a:rPr>
              <a:t>Adalah </a:t>
            </a:r>
            <a:r>
              <a:rPr lang="sv-SE" sz="3200" b="1" smtClean="0">
                <a:ln w="1905"/>
                <a:solidFill>
                  <a:schemeClr val="accent5">
                    <a:lumMod val="50000"/>
                  </a:schemeClr>
                </a:solidFill>
                <a:effectLst>
                  <a:innerShdw blurRad="69850" dist="43180" dir="5400000">
                    <a:srgbClr val="000000">
                      <a:alpha val="65000"/>
                    </a:srgbClr>
                  </a:innerShdw>
                </a:effectLst>
              </a:rPr>
              <a:t>untuk </a:t>
            </a:r>
            <a:r>
              <a:rPr lang="sv-SE" sz="3200" b="1" dirty="0" smtClean="0">
                <a:ln w="1905"/>
                <a:solidFill>
                  <a:schemeClr val="accent5">
                    <a:lumMod val="50000"/>
                  </a:schemeClr>
                </a:solidFill>
                <a:effectLst>
                  <a:innerShdw blurRad="69850" dist="43180" dir="5400000">
                    <a:srgbClr val="000000">
                      <a:alpha val="65000"/>
                    </a:srgbClr>
                  </a:innerShdw>
                </a:effectLst>
              </a:rPr>
              <a:t>menyembah </a:t>
            </a:r>
            <a:r>
              <a:rPr lang="sv-SE" sz="3200" b="1" dirty="0">
                <a:ln w="1905"/>
                <a:solidFill>
                  <a:schemeClr val="accent5">
                    <a:lumMod val="50000"/>
                  </a:schemeClr>
                </a:solidFill>
                <a:effectLst>
                  <a:innerShdw blurRad="69850" dist="43180" dir="5400000">
                    <a:srgbClr val="000000">
                      <a:alpha val="65000"/>
                    </a:srgbClr>
                  </a:innerShdw>
                </a:effectLst>
              </a:rPr>
              <a:t>dan beribadat kepada-Nya</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457200" y="380999"/>
            <a:ext cx="5791200" cy="171419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Tujuan</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manusia</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diciptakan</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oleh</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Allah SWT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5168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85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Down Arrow 5"/>
          <p:cNvSpPr/>
          <p:nvPr/>
        </p:nvSpPr>
        <p:spPr>
          <a:xfrm>
            <a:off x="2286000" y="3124200"/>
            <a:ext cx="914400" cy="99059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Down Arrow 2"/>
          <p:cNvSpPr/>
          <p:nvPr/>
        </p:nvSpPr>
        <p:spPr>
          <a:xfrm>
            <a:off x="5257800" y="1371600"/>
            <a:ext cx="914400" cy="99059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ounded Rectangle 3"/>
          <p:cNvSpPr/>
          <p:nvPr/>
        </p:nvSpPr>
        <p:spPr>
          <a:xfrm>
            <a:off x="2057400" y="2286000"/>
            <a:ext cx="4876800" cy="914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WAJIB atau SUNAT</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1828800" y="304800"/>
            <a:ext cx="5791200" cy="137160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setiap</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amal</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ibadat</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yang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dilakukan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Bent-Up Arrow 9"/>
          <p:cNvSpPr/>
          <p:nvPr/>
        </p:nvSpPr>
        <p:spPr>
          <a:xfrm rot="5400000">
            <a:off x="2819400" y="4648200"/>
            <a:ext cx="1066800" cy="2438400"/>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ed Rectangle 6"/>
          <p:cNvSpPr/>
          <p:nvPr/>
        </p:nvSpPr>
        <p:spPr>
          <a:xfrm>
            <a:off x="381000" y="4114800"/>
            <a:ext cx="3505200" cy="1371600"/>
          </a:xfrm>
          <a:prstGeom prst="roundRect">
            <a:avLst>
              <a:gd name="adj" fmla="val 50000"/>
            </a:avLst>
          </a:prstGeom>
          <a:solidFill>
            <a:schemeClr val="accent6">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smtClean="0">
                <a:ln w="1905"/>
                <a:solidFill>
                  <a:schemeClr val="tx1"/>
                </a:solidFill>
                <a:effectLst>
                  <a:innerShdw blurRad="69850" dist="43180" dir="5400000">
                    <a:srgbClr val="000000">
                      <a:alpha val="65000"/>
                    </a:srgbClr>
                  </a:innerShdw>
                </a:effectLst>
              </a:rPr>
              <a:t>Mesti dilakukan </a:t>
            </a:r>
            <a:r>
              <a:rPr lang="fi-FI" sz="2800" b="1" dirty="0">
                <a:ln w="1905"/>
                <a:solidFill>
                  <a:schemeClr val="tx1"/>
                </a:solidFill>
                <a:effectLst>
                  <a:innerShdw blurRad="69850" dist="43180" dir="5400000">
                    <a:srgbClr val="000000">
                      <a:alpha val="65000"/>
                    </a:srgbClr>
                  </a:innerShdw>
                </a:effectLst>
              </a:rPr>
              <a:t>dengan betul dan sempurna</a:t>
            </a:r>
            <a:endParaRPr lang="en-US" sz="2800" b="1" dirty="0">
              <a:ln w="1905"/>
              <a:solidFill>
                <a:schemeClr val="tx1"/>
              </a:solidFill>
              <a:effectLst>
                <a:innerShdw blurRad="69850" dist="43180" dir="5400000">
                  <a:srgbClr val="000000">
                    <a:alpha val="65000"/>
                  </a:srgbClr>
                </a:innerShdw>
              </a:effectLst>
            </a:endParaRPr>
          </a:p>
        </p:txBody>
      </p:sp>
      <p:sp>
        <p:nvSpPr>
          <p:cNvPr id="9" name="Rounded Rectangle 8"/>
          <p:cNvSpPr/>
          <p:nvPr/>
        </p:nvSpPr>
        <p:spPr>
          <a:xfrm>
            <a:off x="4343400" y="4114800"/>
            <a:ext cx="4572000" cy="2514601"/>
          </a:xfrm>
          <a:prstGeom prst="roundRect">
            <a:avLst>
              <a:gd name="adj" fmla="val 50000"/>
            </a:avLst>
          </a:prstGeom>
          <a:solidFill>
            <a:schemeClr val="dk1">
              <a:alpha val="9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Menepati </a:t>
            </a:r>
            <a:r>
              <a:rPr lang="fi-FI"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ketetapan syarak serta dilakukan dengan penuh keimanan dan keikhlasan kepada </a:t>
            </a:r>
            <a:r>
              <a:rPr lang="fi-FI"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Allah SWT</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97314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12409719</TotalTime>
  <Words>1255</Words>
  <Application>Microsoft Office PowerPoint</Application>
  <PresentationFormat>On-screen Show (4:3)</PresentationFormat>
  <Paragraphs>147</Paragraphs>
  <Slides>38</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38</vt:i4>
      </vt:variant>
    </vt:vector>
  </HeadingPairs>
  <TitlesOfParts>
    <vt:vector size="56" baseType="lpstr">
      <vt:lpstr>Agency FB</vt:lpstr>
      <vt:lpstr>Aharoni</vt:lpstr>
      <vt:lpstr>AR BERKLEY</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638</cp:revision>
  <dcterms:created xsi:type="dcterms:W3CDTF">2017-12-24T04:47:57Z</dcterms:created>
  <dcterms:modified xsi:type="dcterms:W3CDTF">2022-07-13T08:06:13Z</dcterms:modified>
</cp:coreProperties>
</file>